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2" r:id="rId4"/>
    <p:sldId id="257" r:id="rId5"/>
    <p:sldId id="258" r:id="rId6"/>
    <p:sldId id="259" r:id="rId7"/>
    <p:sldId id="260" r:id="rId8"/>
    <p:sldId id="261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ira Siriani" userId="08ddcb8a08193888" providerId="LiveId" clId="{11458070-4AA8-4BDE-AC39-8822EC937E87}"/>
    <pc:docChg chg="custSel modSld">
      <pc:chgData name="Samira Siriani" userId="08ddcb8a08193888" providerId="LiveId" clId="{11458070-4AA8-4BDE-AC39-8822EC937E87}" dt="2026-03-20T17:21:19.285" v="257" actId="27636"/>
      <pc:docMkLst>
        <pc:docMk/>
      </pc:docMkLst>
      <pc:sldChg chg="modSp mod">
        <pc:chgData name="Samira Siriani" userId="08ddcb8a08193888" providerId="LiveId" clId="{11458070-4AA8-4BDE-AC39-8822EC937E87}" dt="2026-03-20T17:21:19.285" v="257" actId="27636"/>
        <pc:sldMkLst>
          <pc:docMk/>
          <pc:sldMk cId="3895276917" sldId="262"/>
        </pc:sldMkLst>
        <pc:spChg chg="mod">
          <ac:chgData name="Samira Siriani" userId="08ddcb8a08193888" providerId="LiveId" clId="{11458070-4AA8-4BDE-AC39-8822EC937E87}" dt="2026-03-20T17:21:19.285" v="257" actId="27636"/>
          <ac:spMkLst>
            <pc:docMk/>
            <pc:sldMk cId="3895276917" sldId="262"/>
            <ac:spMk id="3" creationId="{7B51B4F0-DB1E-46FD-FDBE-DAFE01BCBFE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74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7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64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7017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61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15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302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55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636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17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46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86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918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824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82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84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8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9B651C-9368-4749-B7D1-B407E5456574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DDAC7-9221-45CA-BC8E-13F6A7151E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450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hyperlink" Target="https://www.erscc.com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erscc.com/livetimin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inkedin.com/company/erscc" TargetMode="External"/><Relationship Id="rId7" Type="http://schemas.openxmlformats.org/officeDocument/2006/relationships/image" Target="../media/image5.png"/><Relationship Id="rId2" Type="http://schemas.openxmlformats.org/officeDocument/2006/relationships/hyperlink" Target="https://www.facebook.com/ERSCC/?mibextid=lqqj4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quipeRapideSCC@gmail.com" TargetMode="External"/><Relationship Id="rId5" Type="http://schemas.openxmlformats.org/officeDocument/2006/relationships/hyperlink" Target="mailto:ER-REG@carlc.com" TargetMode="External"/><Relationship Id="rId4" Type="http://schemas.openxmlformats.org/officeDocument/2006/relationships/hyperlink" Target="https://x.com/rapide_clu9957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scca-classifier.com/a/index.html" TargetMode="Externa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bkdyrd3QXT0?feature=oembed" TargetMode="External"/><Relationship Id="rId6" Type="http://schemas.openxmlformats.org/officeDocument/2006/relationships/hyperlink" Target="https://www.scca.com/pages/autocross-glossary" TargetMode="External"/><Relationship Id="rId5" Type="http://schemas.openxmlformats.org/officeDocument/2006/relationships/hyperlink" Target="https://www.scca.com/pages/solo-cars-and-rules" TargetMode="External"/><Relationship Id="rId4" Type="http://schemas.openxmlformats.org/officeDocument/2006/relationships/hyperlink" Target="https://cdn.connectsites.net/user_files/scca/downloads/000/044/544/Quick_Reference_of_Category_Allowances_%284%29.pdf?1715979271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driverregistration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2F84762E-7FCC-4EAF-B9E7-CE7214491E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81" name="Picture 3080">
            <a:extLst>
              <a:ext uri="{FF2B5EF4-FFF2-40B4-BE49-F238E27FC236}">
                <a16:creationId xmlns:a16="http://schemas.microsoft.com/office/drawing/2014/main" id="{927A1389-2A5D-4886-AD82-F213767E67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07"/>
            <a:ext cx="12192000" cy="6858000"/>
          </a:xfrm>
          <a:prstGeom prst="rect">
            <a:avLst/>
          </a:prstGeom>
        </p:spPr>
      </p:pic>
      <p:sp>
        <p:nvSpPr>
          <p:cNvPr id="3083" name="Rectangle 3082">
            <a:extLst>
              <a:ext uri="{FF2B5EF4-FFF2-40B4-BE49-F238E27FC236}">
                <a16:creationId xmlns:a16="http://schemas.microsoft.com/office/drawing/2014/main" id="{A1038667-0C3F-4764-A24D-DA9D9B4748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44527" y="0"/>
            <a:ext cx="7552944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85" name="Picture 3084">
            <a:extLst>
              <a:ext uri="{FF2B5EF4-FFF2-40B4-BE49-F238E27FC236}">
                <a16:creationId xmlns:a16="http://schemas.microsoft.com/office/drawing/2014/main" id="{6AC2195B-895A-4535-8ECD-9F5B669C5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06045"/>
            <a:ext cx="4965192" cy="144049"/>
          </a:xfrm>
          <a:prstGeom prst="rect">
            <a:avLst/>
          </a:prstGeom>
        </p:spPr>
      </p:pic>
      <p:sp>
        <p:nvSpPr>
          <p:cNvPr id="3087" name="Rectangle 3086">
            <a:extLst>
              <a:ext uri="{FF2B5EF4-FFF2-40B4-BE49-F238E27FC236}">
                <a16:creationId xmlns:a16="http://schemas.microsoft.com/office/drawing/2014/main" id="{571EEFCA-9235-4BC2-85C3-A4EC6EE57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838764"/>
            <a:ext cx="4964567" cy="3180473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883816D5-56A5-AC45-76C9-A6BFEDA97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063262"/>
            <a:ext cx="3739278" cy="2661138"/>
          </a:xfrm>
        </p:spPr>
        <p:txBody>
          <a:bodyPr anchor="ctr">
            <a:normAutofit/>
          </a:bodyPr>
          <a:lstStyle/>
          <a:p>
            <a:r>
              <a:rPr lang="en-US" sz="4600" dirty="0"/>
              <a:t>Equipe Rapide Sports Car Club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4241829F-5681-1B53-F8C8-5B6707A010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0323" y="5101298"/>
            <a:ext cx="3739277" cy="1116622"/>
          </a:xfrm>
        </p:spPr>
        <p:txBody>
          <a:bodyPr>
            <a:normAutofit/>
          </a:bodyPr>
          <a:lstStyle/>
          <a:p>
            <a:r>
              <a:rPr lang="en-US" sz="1700" dirty="0"/>
              <a:t>Est. 1958</a:t>
            </a:r>
          </a:p>
          <a:p>
            <a:r>
              <a:rPr lang="fr-FR" sz="1700" dirty="0"/>
              <a:t> Non-profit 501(c)3 Corp.</a:t>
            </a:r>
          </a:p>
          <a:p>
            <a:r>
              <a:rPr lang="en-US" sz="1700" dirty="0">
                <a:hlinkClick r:id="rId4"/>
              </a:rPr>
              <a:t>https://www.erscc.com</a:t>
            </a:r>
            <a:endParaRPr lang="en-US" sz="1700" dirty="0"/>
          </a:p>
          <a:p>
            <a:endParaRPr lang="en-US" sz="1700" dirty="0"/>
          </a:p>
          <a:p>
            <a:endParaRPr lang="en-US" sz="1700" dirty="0"/>
          </a:p>
        </p:txBody>
      </p:sp>
      <p:pic>
        <p:nvPicPr>
          <p:cNvPr id="3074" name="Picture 2" descr="Equipe Rapide Sports Car Club">
            <a:extLst>
              <a:ext uri="{FF2B5EF4-FFF2-40B4-BE49-F238E27FC236}">
                <a16:creationId xmlns:a16="http://schemas.microsoft.com/office/drawing/2014/main" id="{A40C90B0-CE30-26F0-B13C-1F975FE70F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26167" y="640080"/>
            <a:ext cx="5577840" cy="5577840"/>
          </a:xfrm>
          <a:prstGeom prst="rect">
            <a:avLst/>
          </a:prstGeo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335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DF43B-2B7A-DADF-ACA6-B44E4B21E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60B9E-0382-8532-0E08-A57F9670C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3867"/>
            <a:ext cx="4455160" cy="3603096"/>
          </a:xfrm>
        </p:spPr>
        <p:txBody>
          <a:bodyPr/>
          <a:lstStyle/>
          <a:p>
            <a:r>
              <a:rPr lang="en-US" dirty="0"/>
              <a:t>1 cone = +2 second penalty</a:t>
            </a:r>
          </a:p>
          <a:p>
            <a:r>
              <a:rPr lang="en-US" dirty="0"/>
              <a:t>Cones before start line or after finish line are a +4 second penalty each</a:t>
            </a:r>
          </a:p>
          <a:p>
            <a:r>
              <a:rPr lang="en-US" dirty="0"/>
              <a:t>Going off course results in no time DNF penalty</a:t>
            </a:r>
          </a:p>
          <a:p>
            <a:endParaRPr lang="en-US" dirty="0"/>
          </a:p>
        </p:txBody>
      </p:sp>
      <p:pic>
        <p:nvPicPr>
          <p:cNvPr id="1026" name="Picture 2" descr="Cone Penalty Cheat Sheets | Salina Region SCCA">
            <a:extLst>
              <a:ext uri="{FF2B5EF4-FFF2-40B4-BE49-F238E27FC236}">
                <a16:creationId xmlns:a16="http://schemas.microsoft.com/office/drawing/2014/main" id="{388B45C9-117E-5F6F-093D-6A98E7710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5353" y="2335371"/>
            <a:ext cx="6176627" cy="399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Equipe Rapide Sports Car Club">
            <a:extLst>
              <a:ext uri="{FF2B5EF4-FFF2-40B4-BE49-F238E27FC236}">
                <a16:creationId xmlns:a16="http://schemas.microsoft.com/office/drawing/2014/main" id="{A8BC7D1A-FC1C-5024-5F0E-500EC7DF9F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040" y="711803"/>
            <a:ext cx="1122363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6591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28C7F-0827-D5A2-01A5-66D2EC3E8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Live timing and scoring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ECE904-9B71-7562-38A9-C4A926DF07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07239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Follow live timing here: </a:t>
            </a:r>
            <a:r>
              <a:rPr lang="en-US" dirty="0">
                <a:hlinkClick r:id="rId2"/>
              </a:rPr>
              <a:t>https://www.erscc.com/livetiming/</a:t>
            </a:r>
            <a:endParaRPr lang="en-US" dirty="0"/>
          </a:p>
          <a:p>
            <a:pPr lvl="1"/>
            <a:r>
              <a:rPr lang="en-US" dirty="0"/>
              <a:t>You can see your score within the car class, raw times, or PAX times</a:t>
            </a:r>
          </a:p>
          <a:p>
            <a:r>
              <a:rPr lang="en-US" dirty="0"/>
              <a:t>What are PAX times?</a:t>
            </a:r>
          </a:p>
          <a:p>
            <a:pPr lvl="1"/>
            <a:r>
              <a:rPr lang="en-US" dirty="0"/>
              <a:t>"PAX times" refer to a driver's time adjusted based on their car's performance potential, using a system called the "Professional Autocross (PAX) Index," which essentially handicaps different car classes to allow for a more equitable comparison between drivers with varying vehicles; essentially, it's a way to compare driver skill across different car types by multiplying their raw time by a factor specific to their car class. </a:t>
            </a:r>
          </a:p>
          <a:p>
            <a:pPr lvl="1"/>
            <a:r>
              <a:rPr lang="en-US" b="1" dirty="0"/>
              <a:t>Purpose: </a:t>
            </a:r>
            <a:r>
              <a:rPr lang="en-US" dirty="0"/>
              <a:t>To level the playing field by adjusting times based on the inherent speed of a car, allowing drivers in slower cars to compete more fairly against drivers in faster cars.</a:t>
            </a:r>
          </a:p>
          <a:p>
            <a:pPr lvl="1"/>
            <a:r>
              <a:rPr lang="en-US" b="1" dirty="0"/>
              <a:t>Calculation: </a:t>
            </a:r>
            <a:r>
              <a:rPr lang="en-US" dirty="0"/>
              <a:t>Each car class is assigned a PAX factor, which is then multiplied by the driver's actual time to produce their "PAX time" or "indexed time".</a:t>
            </a:r>
          </a:p>
          <a:p>
            <a:pPr lvl="1"/>
            <a:r>
              <a:rPr lang="en-US" b="1" dirty="0"/>
              <a:t>Interpretation: </a:t>
            </a:r>
            <a:r>
              <a:rPr lang="en-US" dirty="0"/>
              <a:t>A driver with a faster PAX time, even if their raw time was slower, means they performed better relative to their car's potential.</a:t>
            </a:r>
          </a:p>
          <a:p>
            <a:endParaRPr lang="en-US" dirty="0"/>
          </a:p>
        </p:txBody>
      </p:sp>
      <p:pic>
        <p:nvPicPr>
          <p:cNvPr id="4" name="Picture 2" descr="Equipe Rapide Sports Car Club">
            <a:extLst>
              <a:ext uri="{FF2B5EF4-FFF2-40B4-BE49-F238E27FC236}">
                <a16:creationId xmlns:a16="http://schemas.microsoft.com/office/drawing/2014/main" id="{7DC6CE6B-836D-EBCA-D9F7-E0218B786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040" y="711803"/>
            <a:ext cx="1122363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173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196F1-98AE-88DC-1E8E-22A787B4F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 us on social media!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0E2198-2BC6-1083-2858-540785F65F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Instagram: @ERSCC_Autocross</a:t>
            </a:r>
          </a:p>
          <a:p>
            <a:r>
              <a:rPr lang="en-US" dirty="0"/>
              <a:t>Facebook: </a:t>
            </a:r>
            <a:r>
              <a:rPr lang="en-US" dirty="0">
                <a:hlinkClick r:id="rId2"/>
              </a:rPr>
              <a:t>https://www.facebook.com/ERSCC/?mibextid=lqqj4d</a:t>
            </a:r>
            <a:r>
              <a:rPr lang="en-US" dirty="0"/>
              <a:t> </a:t>
            </a:r>
          </a:p>
          <a:p>
            <a:r>
              <a:rPr lang="en-US" dirty="0"/>
              <a:t>Linked in: </a:t>
            </a:r>
            <a:r>
              <a:rPr lang="en-US" dirty="0">
                <a:hlinkClick r:id="rId3"/>
              </a:rPr>
              <a:t>https://linkedin.com/company/erscc</a:t>
            </a:r>
            <a:r>
              <a:rPr lang="en-US" dirty="0"/>
              <a:t> </a:t>
            </a:r>
          </a:p>
          <a:p>
            <a:r>
              <a:rPr lang="en-US" dirty="0"/>
              <a:t>X: </a:t>
            </a:r>
            <a:r>
              <a:rPr lang="en-US" dirty="0">
                <a:hlinkClick r:id="rId4"/>
              </a:rPr>
              <a:t>https://x.com/rapide_clu9957</a:t>
            </a:r>
            <a:r>
              <a:rPr lang="en-US" dirty="0"/>
              <a:t> </a:t>
            </a:r>
          </a:p>
          <a:p>
            <a:r>
              <a:rPr lang="en-US" dirty="0"/>
              <a:t>Registration concerns: </a:t>
            </a:r>
            <a:r>
              <a:rPr lang="en-US" dirty="0">
                <a:hlinkClick r:id="rId5"/>
              </a:rPr>
              <a:t>ER-REG@carlc.com</a:t>
            </a:r>
            <a:endParaRPr lang="en-US" dirty="0"/>
          </a:p>
          <a:p>
            <a:r>
              <a:rPr lang="en-US" dirty="0"/>
              <a:t>Photos and non-urgent emails: </a:t>
            </a:r>
            <a:r>
              <a:rPr lang="en-US" dirty="0">
                <a:hlinkClick r:id="rId6"/>
              </a:rPr>
              <a:t>EquipeRapideSCC@gmail.com</a:t>
            </a:r>
            <a:r>
              <a:rPr lang="en-US" dirty="0"/>
              <a:t> </a:t>
            </a:r>
          </a:p>
        </p:txBody>
      </p:sp>
      <p:pic>
        <p:nvPicPr>
          <p:cNvPr id="4" name="Picture 2" descr="Equipe Rapide Sports Car Club">
            <a:extLst>
              <a:ext uri="{FF2B5EF4-FFF2-40B4-BE49-F238E27FC236}">
                <a16:creationId xmlns:a16="http://schemas.microsoft.com/office/drawing/2014/main" id="{EDF3C626-7CBD-1F4F-A120-EE2650C833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040" y="711803"/>
            <a:ext cx="1122363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155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276D1-7086-C54C-A665-37AECA253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1B9D69-0F51-F453-BF67-B7229F1C8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Safety is our priority, please respect the venue and refrain from burnouts, donuts, drifting, unnecessary revving</a:t>
            </a:r>
          </a:p>
          <a:p>
            <a:r>
              <a:rPr lang="en-US" dirty="0" err="1"/>
              <a:t>Autocrossers</a:t>
            </a:r>
            <a:r>
              <a:rPr lang="en-US" dirty="0"/>
              <a:t> make this a family event and there are often children in the paddock, speed limit is 5 mph</a:t>
            </a:r>
          </a:p>
          <a:p>
            <a:r>
              <a:rPr lang="en-US" dirty="0"/>
              <a:t>If you see something, say something</a:t>
            </a:r>
          </a:p>
          <a:p>
            <a:pPr lvl="1"/>
            <a:r>
              <a:rPr lang="en-US" dirty="0"/>
              <a:t>Equipe Rapide is a club where all participants have the authority and responsibility to report and prevent hazardous behavior</a:t>
            </a:r>
          </a:p>
        </p:txBody>
      </p:sp>
      <p:pic>
        <p:nvPicPr>
          <p:cNvPr id="4098" name="Picture 2" descr="Equipe Rapide Sports Car Club">
            <a:extLst>
              <a:ext uri="{FF2B5EF4-FFF2-40B4-BE49-F238E27FC236}">
                <a16:creationId xmlns:a16="http://schemas.microsoft.com/office/drawing/2014/main" id="{D64EAD40-F125-DE1F-AE0A-C8B9C752A7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040" y="711803"/>
            <a:ext cx="1122363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6256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77F4A-A9AD-B9E0-EC9A-A93C495A6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1B4F0-DB1E-46FD-FDBE-DAFE01BCB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7:00 AM </a:t>
            </a:r>
            <a:r>
              <a:rPr lang="en-US" dirty="0"/>
              <a:t>Gates open</a:t>
            </a:r>
          </a:p>
          <a:p>
            <a:r>
              <a:rPr lang="en-US" b="1" dirty="0"/>
              <a:t>8:00 AM </a:t>
            </a:r>
            <a:r>
              <a:rPr lang="en-US" dirty="0"/>
              <a:t>Pick up your self-tech card from registration desk and sign attestation</a:t>
            </a:r>
          </a:p>
          <a:p>
            <a:r>
              <a:rPr lang="en-US" b="1" dirty="0"/>
              <a:t>8:00 AM - 9:00 AM </a:t>
            </a:r>
            <a:r>
              <a:rPr lang="en-US" dirty="0"/>
              <a:t>Course is open for walking</a:t>
            </a:r>
          </a:p>
          <a:p>
            <a:r>
              <a:rPr lang="en-US" b="1" dirty="0"/>
              <a:t>8:45 AM- </a:t>
            </a:r>
            <a:r>
              <a:rPr lang="en-US" dirty="0"/>
              <a:t>Novice course walk-through (we will teach you how to read the course)</a:t>
            </a:r>
          </a:p>
          <a:p>
            <a:r>
              <a:rPr lang="en-US" b="1" dirty="0"/>
              <a:t>9:00 AM </a:t>
            </a:r>
            <a:r>
              <a:rPr lang="en-US" dirty="0"/>
              <a:t>Drivers’ meeting (everyone on site must attend, including spectators)</a:t>
            </a:r>
          </a:p>
          <a:p>
            <a:r>
              <a:rPr lang="en-US" dirty="0"/>
              <a:t>Run Group 1 report to grid</a:t>
            </a:r>
          </a:p>
          <a:p>
            <a:r>
              <a:rPr lang="en-US" dirty="0"/>
              <a:t>Work Group 1 report for your work assignment</a:t>
            </a:r>
          </a:p>
          <a:p>
            <a:r>
              <a:rPr lang="en-US" dirty="0"/>
              <a:t>First car on course after stations are staffed</a:t>
            </a:r>
          </a:p>
          <a:p>
            <a:r>
              <a:rPr lang="en-US" dirty="0"/>
              <a:t>We follow SCCA format in which participants must work during 1 run group as assigned by organizer</a:t>
            </a:r>
          </a:p>
        </p:txBody>
      </p:sp>
      <p:pic>
        <p:nvPicPr>
          <p:cNvPr id="4" name="Picture 2" descr="Equipe Rapide Sports Car Club">
            <a:extLst>
              <a:ext uri="{FF2B5EF4-FFF2-40B4-BE49-F238E27FC236}">
                <a16:creationId xmlns:a16="http://schemas.microsoft.com/office/drawing/2014/main" id="{4C745AEB-F36E-1971-58AC-FD0CD69915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040" y="711803"/>
            <a:ext cx="1122363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5276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33B93-2423-DF4F-1A30-0BDC3AFAB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Autocross FAQs &amp;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05682-41C2-CAD4-25D8-8593AAA4D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Car classifications: </a:t>
            </a:r>
            <a:r>
              <a:rPr lang="en-US" dirty="0">
                <a:hlinkClick r:id="rId3"/>
              </a:rPr>
              <a:t>https://www.scca-classifier.com/a/index.html</a:t>
            </a:r>
            <a:endParaRPr lang="en-US" dirty="0"/>
          </a:p>
          <a:p>
            <a:pPr lvl="1"/>
            <a:r>
              <a:rPr lang="en-US" dirty="0">
                <a:hlinkClick r:id="rId4"/>
              </a:rPr>
              <a:t>Quick reference Guide: https://cdn.connectsites.net/user_files/scca/downloads/000/044/544/Quick_Reference_of_Category_Allowances_%284%29.pdf?1715979271</a:t>
            </a:r>
            <a:endParaRPr lang="en-US" dirty="0"/>
          </a:p>
          <a:p>
            <a:r>
              <a:rPr lang="en-US" dirty="0"/>
              <a:t>SCCA Autocross (Solo) rules: </a:t>
            </a:r>
            <a:r>
              <a:rPr lang="en-US" dirty="0">
                <a:hlinkClick r:id="rId5"/>
              </a:rPr>
              <a:t>https://www.scca.com/pages/solo-cars-and-rules</a:t>
            </a:r>
            <a:endParaRPr lang="en-US" dirty="0"/>
          </a:p>
          <a:p>
            <a:pPr lvl="1"/>
            <a:r>
              <a:rPr lang="en-US" dirty="0">
                <a:hlinkClick r:id="rId6"/>
              </a:rPr>
              <a:t>Click here for more autocross vocabulary</a:t>
            </a:r>
            <a:endParaRPr lang="en-US" dirty="0"/>
          </a:p>
          <a:p>
            <a:endParaRPr lang="en-US" dirty="0"/>
          </a:p>
        </p:txBody>
      </p:sp>
      <p:pic>
        <p:nvPicPr>
          <p:cNvPr id="4" name="Online Media 3" title="Sea of Cones : A Documentary About Autocross">
            <a:hlinkClick r:id="" action="ppaction://media"/>
            <a:extLst>
              <a:ext uri="{FF2B5EF4-FFF2-40B4-BE49-F238E27FC236}">
                <a16:creationId xmlns:a16="http://schemas.microsoft.com/office/drawing/2014/main" id="{58492A55-6AD9-8BFF-30F6-F97E41CEA50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7"/>
          <a:stretch>
            <a:fillRect/>
          </a:stretch>
        </p:blipFill>
        <p:spPr>
          <a:xfrm>
            <a:off x="7589520" y="4272179"/>
            <a:ext cx="4580255" cy="2585821"/>
          </a:xfrm>
          <a:prstGeom prst="rect">
            <a:avLst/>
          </a:prstGeom>
        </p:spPr>
      </p:pic>
      <p:pic>
        <p:nvPicPr>
          <p:cNvPr id="5" name="Picture 2" descr="Equipe Rapide Sports Car Club">
            <a:extLst>
              <a:ext uri="{FF2B5EF4-FFF2-40B4-BE49-F238E27FC236}">
                <a16:creationId xmlns:a16="http://schemas.microsoft.com/office/drawing/2014/main" id="{59CC6EB9-DF81-A7D8-5B02-FEBD12B8D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040" y="711803"/>
            <a:ext cx="1122363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42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8B9EC-674F-2E20-E046-9B7D49141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03281-819C-1660-E8C7-D6574DBE9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333" y="2167467"/>
            <a:ext cx="11785600" cy="4258732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Valid drivers’ license</a:t>
            </a:r>
          </a:p>
          <a:p>
            <a:r>
              <a:rPr lang="en-US" sz="2400" dirty="0"/>
              <a:t>Vehicle in good mechanical condition (no loose parts, no missing lug nuts) and pass tech inspection</a:t>
            </a:r>
          </a:p>
          <a:p>
            <a:pPr lvl="1"/>
            <a:r>
              <a:rPr lang="en-US" sz="1800" dirty="0"/>
              <a:t>Battery must be secure. NO BUNGEE CORDS! Loose batteries start fires!</a:t>
            </a:r>
          </a:p>
          <a:p>
            <a:pPr lvl="1"/>
            <a:r>
              <a:rPr lang="en-US" sz="1800" dirty="0"/>
              <a:t>Healthy tires, no cords or defects</a:t>
            </a:r>
          </a:p>
          <a:p>
            <a:pPr lvl="1"/>
            <a:r>
              <a:rPr lang="en-US" sz="1800" dirty="0"/>
              <a:t>Must have a seatbelt and you must wear a Snell approved helmet (We have loaners, see timing table)</a:t>
            </a:r>
          </a:p>
          <a:p>
            <a:pPr lvl="1"/>
            <a:r>
              <a:rPr lang="en-US" sz="1800" dirty="0"/>
              <a:t>Take out the floor mats, spare tire and anything that could  roll around under your feet when you stomp on the brakes. </a:t>
            </a:r>
          </a:p>
          <a:p>
            <a:r>
              <a:rPr lang="en-US" sz="2400" dirty="0"/>
              <a:t>Closed toe shoes (insurance requirement). </a:t>
            </a:r>
          </a:p>
          <a:p>
            <a:r>
              <a:rPr lang="en-US" sz="2400" dirty="0"/>
              <a:t>Display your car number in contrasting color on both sides of the car. </a:t>
            </a:r>
          </a:p>
          <a:p>
            <a:r>
              <a:rPr lang="en-US" sz="2400" dirty="0"/>
              <a:t>Signed waiver and wristband</a:t>
            </a:r>
          </a:p>
          <a:p>
            <a:r>
              <a:rPr lang="en-US" sz="2400" dirty="0"/>
              <a:t>All participants are required to report to work during their assigned work group. Failure to report will result in disqualification from the event, all times will be removed. </a:t>
            </a:r>
          </a:p>
          <a:p>
            <a:pPr lvl="1"/>
            <a:r>
              <a:rPr lang="en-US" sz="1800" dirty="0"/>
              <a:t>Anyone needing special work accommodations, please speak to event organizers and we will assist</a:t>
            </a:r>
          </a:p>
        </p:txBody>
      </p:sp>
      <p:pic>
        <p:nvPicPr>
          <p:cNvPr id="4" name="Picture 2" descr="Equipe Rapide Sports Car Club">
            <a:extLst>
              <a:ext uri="{FF2B5EF4-FFF2-40B4-BE49-F238E27FC236}">
                <a16:creationId xmlns:a16="http://schemas.microsoft.com/office/drawing/2014/main" id="{7BD3CAB4-B76E-8C2A-B7CA-B7E351D7A0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040" y="711803"/>
            <a:ext cx="1122363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8931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29888-C305-5A2F-78BA-8A75AFCBE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95178-1AE6-F32D-8338-18441DD9B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Register in advance and pay online: </a:t>
            </a:r>
            <a:r>
              <a:rPr lang="en-US" dirty="0">
                <a:hlinkClick r:id="rId2"/>
              </a:rPr>
              <a:t>https://www.driverregistration.com/</a:t>
            </a:r>
            <a:endParaRPr lang="en-US" dirty="0"/>
          </a:p>
          <a:p>
            <a:r>
              <a:rPr lang="en-US" dirty="0"/>
              <a:t>If you’re unsure of your car class, select the one that fits best and consult with organizers at the registration desk</a:t>
            </a:r>
          </a:p>
          <a:p>
            <a:r>
              <a:rPr lang="en-US" dirty="0"/>
              <a:t>Online registration closes at 11:59 pm on Thursday before the event</a:t>
            </a:r>
          </a:p>
          <a:p>
            <a:r>
              <a:rPr lang="en-US" dirty="0"/>
              <a:t>On-site registration incurs a </a:t>
            </a:r>
            <a:r>
              <a:rPr lang="en-US" u="sng" dirty="0"/>
              <a:t>$20 upcharge and is cash only</a:t>
            </a:r>
          </a:p>
          <a:p>
            <a:r>
              <a:rPr lang="en-US" dirty="0"/>
              <a:t>Minors must be accompanied by legal guardian who will need to sign a “minor waiver’, as well as a valid drivers’ license</a:t>
            </a:r>
          </a:p>
        </p:txBody>
      </p:sp>
      <p:pic>
        <p:nvPicPr>
          <p:cNvPr id="4" name="Picture 2" descr="Equipe Rapide Sports Car Club">
            <a:extLst>
              <a:ext uri="{FF2B5EF4-FFF2-40B4-BE49-F238E27FC236}">
                <a16:creationId xmlns:a16="http://schemas.microsoft.com/office/drawing/2014/main" id="{42B2DB59-C26E-1467-6318-BF4E731A87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040" y="711803"/>
            <a:ext cx="1122363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6428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C7F7B-F82F-AFB2-1467-BC54355D0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DED4F-A404-52C7-E36D-8F46192BCF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Some </a:t>
            </a:r>
            <a:r>
              <a:rPr lang="en-US" dirty="0" err="1"/>
              <a:t>autocrossers</a:t>
            </a:r>
            <a:r>
              <a:rPr lang="en-US" dirty="0"/>
              <a:t> invest in a plastic storage box to keep their essentials protected from the elements during the event</a:t>
            </a:r>
          </a:p>
          <a:p>
            <a:r>
              <a:rPr lang="en-US" dirty="0"/>
              <a:t>Useful items:</a:t>
            </a:r>
          </a:p>
          <a:p>
            <a:pPr lvl="1"/>
            <a:r>
              <a:rPr lang="en-US" dirty="0"/>
              <a:t>Lawn chair, canopy, umbrella, rain jacket/poncho</a:t>
            </a:r>
          </a:p>
          <a:p>
            <a:pPr lvl="1"/>
            <a:r>
              <a:rPr lang="en-US" dirty="0"/>
              <a:t>Wear light colors, no tank tops if you’re driving. Shorts OK</a:t>
            </a:r>
          </a:p>
          <a:p>
            <a:pPr lvl="1"/>
            <a:r>
              <a:rPr lang="en-US" dirty="0"/>
              <a:t>Closed toe shoes are required, comfortable athletic shoes recommended</a:t>
            </a:r>
          </a:p>
          <a:p>
            <a:pPr lvl="1"/>
            <a:r>
              <a:rPr lang="en-US" dirty="0"/>
              <a:t>Hat, sunglasses, sunscreen, hydration, snacks (we don’t break for lunch)</a:t>
            </a:r>
          </a:p>
          <a:p>
            <a:pPr lvl="1"/>
            <a:r>
              <a:rPr lang="en-US" dirty="0"/>
              <a:t>WATERRRR!!!</a:t>
            </a:r>
          </a:p>
          <a:p>
            <a:pPr lvl="1"/>
            <a:r>
              <a:rPr lang="en-US" dirty="0"/>
              <a:t>Painters’ tape in a color that contrasts your car color</a:t>
            </a:r>
          </a:p>
          <a:p>
            <a:pPr lvl="1"/>
            <a:r>
              <a:rPr lang="en-US" dirty="0"/>
              <a:t>Duct tape, tie wraps</a:t>
            </a:r>
          </a:p>
          <a:p>
            <a:r>
              <a:rPr lang="en-US" dirty="0"/>
              <a:t>No loose car parts, all lug nuts must be present, tires must be in healthy condition</a:t>
            </a:r>
          </a:p>
          <a:p>
            <a:r>
              <a:rPr lang="en-US" dirty="0"/>
              <a:t>Did you forget something? Ask around, we’re a friendly bunch!</a:t>
            </a:r>
          </a:p>
        </p:txBody>
      </p:sp>
      <p:pic>
        <p:nvPicPr>
          <p:cNvPr id="4" name="Picture 2" descr="Equipe Rapide Sports Car Club">
            <a:extLst>
              <a:ext uri="{FF2B5EF4-FFF2-40B4-BE49-F238E27FC236}">
                <a16:creationId xmlns:a16="http://schemas.microsoft.com/office/drawing/2014/main" id="{4C684895-DD35-2D94-C4A8-9B2128D4C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040" y="711803"/>
            <a:ext cx="1122363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074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E59F7-6686-2113-0727-D56D2DAB1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Morning of the event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2A8B6-1DD5-B0AD-8904-4D7AC20533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Arrive at venue 7 am- 8 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Park in the designated paddock area and empty car of any loose items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Get your drivers’ license and report to the registration desk to obtain your tech card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Sign waiver (all attendees must sign waiver, including spectators) to get a wristband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tech card and ensure the checklist is complete- then sign it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Your car # is on the top right corner of the tech sheet.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Use tape or magnetic #’s to display your car # on both sides of the car in a contrasting color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Numbers must be at least 8 inches tall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Run groups are published online upon the closing </a:t>
            </a:r>
            <a:r>
              <a:rPr lang="en-US"/>
              <a:t>of registration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Walk the course as many times as you can!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2" descr="Equipe Rapide Sports Car Club">
            <a:extLst>
              <a:ext uri="{FF2B5EF4-FFF2-40B4-BE49-F238E27FC236}">
                <a16:creationId xmlns:a16="http://schemas.microsoft.com/office/drawing/2014/main" id="{173FC703-FA8F-AC79-A532-F0706D33B4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040" y="711803"/>
            <a:ext cx="1122363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4787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32114-9C5C-72CA-894B-837F20932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cones</a:t>
            </a:r>
          </a:p>
        </p:txBody>
      </p:sp>
      <p:pic>
        <p:nvPicPr>
          <p:cNvPr id="2050" name="Picture 2" descr="Autocross 101 | Salina Region SCCA">
            <a:extLst>
              <a:ext uri="{FF2B5EF4-FFF2-40B4-BE49-F238E27FC236}">
                <a16:creationId xmlns:a16="http://schemas.microsoft.com/office/drawing/2014/main" id="{2DA98CEC-E119-8159-DB99-AEF96F68D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98" y="2288223"/>
            <a:ext cx="6438161" cy="416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ENLA SCCA">
            <a:extLst>
              <a:ext uri="{FF2B5EF4-FFF2-40B4-BE49-F238E27FC236}">
                <a16:creationId xmlns:a16="http://schemas.microsoft.com/office/drawing/2014/main" id="{0018C880-F75A-6E82-E6A7-EF10008F50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693" y="2529523"/>
            <a:ext cx="5256710" cy="3685857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4" name="Picture 2" descr="Equipe Rapide Sports Car Club">
            <a:extLst>
              <a:ext uri="{FF2B5EF4-FFF2-40B4-BE49-F238E27FC236}">
                <a16:creationId xmlns:a16="http://schemas.microsoft.com/office/drawing/2014/main" id="{FBC8A387-BA12-61BA-170D-E92116AF8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1040" y="711803"/>
            <a:ext cx="1122363" cy="1122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012260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3847</TotalTime>
  <Words>1082</Words>
  <Application>Microsoft Office PowerPoint</Application>
  <PresentationFormat>Widescreen</PresentationFormat>
  <Paragraphs>85</Paragraphs>
  <Slides>12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Trebuchet MS</vt:lpstr>
      <vt:lpstr>Berlin</vt:lpstr>
      <vt:lpstr>Equipe Rapide Sports Car Club</vt:lpstr>
      <vt:lpstr>Safety</vt:lpstr>
      <vt:lpstr>Event agenda</vt:lpstr>
      <vt:lpstr>Autocross FAQs &amp; resources</vt:lpstr>
      <vt:lpstr>Requirements</vt:lpstr>
      <vt:lpstr>Registration</vt:lpstr>
      <vt:lpstr>Preparation</vt:lpstr>
      <vt:lpstr>Morning of the event</vt:lpstr>
      <vt:lpstr>Reading cones</vt:lpstr>
      <vt:lpstr>Penalties</vt:lpstr>
      <vt:lpstr>Live timing and scoring</vt:lpstr>
      <vt:lpstr>Follow us on social media!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Samira Siriani</dc:creator>
  <cp:lastModifiedBy>Samira Siriani</cp:lastModifiedBy>
  <cp:revision>1</cp:revision>
  <dcterms:created xsi:type="dcterms:W3CDTF">2024-12-01T23:09:47Z</dcterms:created>
  <dcterms:modified xsi:type="dcterms:W3CDTF">2026-03-20T17:21:43Z</dcterms:modified>
</cp:coreProperties>
</file>